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0" r:id="rId4"/>
    <p:sldId id="281" r:id="rId5"/>
    <p:sldId id="282" r:id="rId6"/>
    <p:sldId id="295" r:id="rId7"/>
    <p:sldId id="296" r:id="rId8"/>
    <p:sldId id="294" r:id="rId9"/>
    <p:sldId id="297" r:id="rId10"/>
    <p:sldId id="299" r:id="rId11"/>
    <p:sldId id="313" r:id="rId12"/>
    <p:sldId id="300" r:id="rId13"/>
    <p:sldId id="301" r:id="rId14"/>
    <p:sldId id="303" r:id="rId15"/>
    <p:sldId id="302" r:id="rId16"/>
    <p:sldId id="305" r:id="rId17"/>
    <p:sldId id="307" r:id="rId18"/>
    <p:sldId id="312" r:id="rId19"/>
    <p:sldId id="309" r:id="rId20"/>
    <p:sldId id="284" r:id="rId21"/>
    <p:sldId id="291" r:id="rId22"/>
    <p:sldId id="261" r:id="rId23"/>
    <p:sldId id="314" r:id="rId24"/>
  </p:sldIdLst>
  <p:sldSz cx="9144000" cy="6858000" type="screen4x3"/>
  <p:notesSz cx="6669088" cy="98202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0F"/>
    <a:srgbClr val="CC0000"/>
    <a:srgbClr val="7E0000"/>
    <a:srgbClr val="990000"/>
    <a:srgbClr val="A50021"/>
    <a:srgbClr val="C5E2FF"/>
    <a:srgbClr val="73B9FF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2CE0B4C-7B01-4D97-B68F-52AAC4813F1D}" type="datetimeFigureOut">
              <a:rPr lang="hu-HU"/>
              <a:pPr>
                <a:defRPr/>
              </a:pPr>
              <a:t>2012.11.26.</a:t>
            </a:fld>
            <a:endParaRPr lang="hu-H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815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0A5DE75-B58D-453D-9BF1-DAE9485CF4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64075"/>
            <a:ext cx="53355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815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90623A5-6547-4D9D-A0A8-34AE0167B3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hu-HU">
              <a:latin typeface="Arial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hu-HU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u-HU" altLang="en-US" noProof="0" smtClean="0"/>
              <a:t>Mintacím szerkesztése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u-HU" altLang="en-US" noProof="0" smtClean="0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680C-D208-4D6E-8926-C0EFDEE8D294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28AF-4278-44FF-9AE3-0B73F39E460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45BB6-AF9A-44E7-BDD7-AD11D0C2B1E3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632D5-5A9A-48E4-94FC-3D637302409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01B51-6A7A-4904-B2FE-5AD2B54B08DA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5354-D0A6-471C-9524-9F4E9F993E8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FCC5-30A2-4962-9C1D-B3B47BC46108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10B4-9478-4A28-9760-445B390B6B4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0022-86EA-4F92-A88C-A3A0541C1067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1147-4EDE-41E9-978F-3A7A5801BCD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u-HU" altLang="en-US" noProof="0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u-HU" altLang="en-US" noProof="0" smtClean="0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97FE7C-C0E9-4902-93D2-EBCA8D44B72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044120D-909C-4CB8-8CA3-C2685AAEDBF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42400-9193-4355-A3F8-45C16C13EA3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547718-B6B5-4B41-AC2F-66F986C6801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61C357-57B9-4C7A-AC72-778198C55E5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B20CC90-B175-487D-A6EE-AE706C3B384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D11D-B46D-4FCF-8E10-15BC6D0D2164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F9B2-D0FE-4679-9E6A-98280D83A54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E5D35C-2706-426A-9FB9-1E1038D2CD7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0BA086-E946-4963-AEE1-A718C20DF0A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2E28284-CA55-4ECE-BE11-CEEBA57E36D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5D52E1-EA30-416F-97F1-799334F7A98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BEB38E-9C54-4A13-9B3B-1A95F7968B1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95982A-B3E2-40E8-AD87-CF9CD30AEDE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60E8-7A4E-4FBB-B656-2C27B1637C9F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8CBF-638C-4A07-B646-23BF5189F8F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C5A2A-8FB1-48C6-93F6-AE12A381F779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A310-4BBA-4B8E-8254-9E7E59AB64A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070C-0763-422F-B770-742D2CE25900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6F99-0EE2-4552-9571-A9E8A3BAEA8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A595-4790-4ADD-90BB-E1F3D2E3D62A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BBAA-14C2-455C-B4C2-E673D603BAA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830A-E02C-470F-9FE9-D31C61532D4B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F581-A221-4FDE-8BB7-6179746AE01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813D-2DAF-42F3-AEA2-CCAF0FEEFCAF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15D09-5386-4908-B066-E7AB25B6F696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DEFB-C3E9-4386-B3BF-06A78E2E6F13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030E-D8E4-43D6-947B-D043761C972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86086C83-25D0-4E05-B345-74563CEB8AB3}" type="datetimeFigureOut">
              <a:rPr lang="hu-HU"/>
              <a:pPr>
                <a:defRPr/>
              </a:pPr>
              <a:t>2012.11.26.</a:t>
            </a:fld>
            <a:endParaRPr lang="hu-HU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68B97D81-515D-46CC-9469-81715EA2FAE4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4506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hu-HU">
              <a:latin typeface="Arial" charset="0"/>
              <a:cs typeface="Arial" charset="0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hu-HU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hu-HU" altLang="en-US"/>
              <a:t>JÓL-LÉT Közhasznú Alapítvány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29047DDA-1045-40C4-82E2-EDDB39070AEF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112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7"/>
          <p:cNvSpPr>
            <a:spLocks noChangeShapeType="1"/>
          </p:cNvSpPr>
          <p:nvPr/>
        </p:nvSpPr>
        <p:spPr bwMode="auto">
          <a:xfrm>
            <a:off x="0" y="6237288"/>
            <a:ext cx="8675688" cy="0"/>
          </a:xfrm>
          <a:prstGeom prst="line">
            <a:avLst/>
          </a:prstGeom>
          <a:noFill/>
          <a:ln w="38100">
            <a:solidFill>
              <a:srgbClr val="F7940F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5110163" cy="1470025"/>
          </a:xfrm>
        </p:spPr>
        <p:txBody>
          <a:bodyPr anchor="ctr"/>
          <a:lstStyle/>
          <a:p>
            <a:pPr eaLnBrk="1" hangingPunct="1"/>
            <a:r>
              <a:rPr lang="hu-HU" sz="3600" smtClean="0">
                <a:solidFill>
                  <a:schemeClr val="accent2"/>
                </a:solidFill>
                <a:latin typeface="Calibri" pitchFamily="34" charset="0"/>
              </a:rPr>
              <a:t>Biztonságos várandósság – biztonság munkahely</a:t>
            </a:r>
            <a:endParaRPr lang="hu-HU" sz="3600" smtClean="0">
              <a:latin typeface="Calibri" pitchFamily="34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343400"/>
            <a:ext cx="6400800" cy="17541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z="2000" smtClean="0">
                <a:solidFill>
                  <a:srgbClr val="404040"/>
                </a:solidFill>
              </a:rPr>
              <a:t>Jubileumi konferencia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000" smtClean="0">
                <a:solidFill>
                  <a:srgbClr val="404040"/>
                </a:solidFill>
              </a:rPr>
              <a:t>2012. November 22.</a:t>
            </a:r>
          </a:p>
        </p:txBody>
      </p:sp>
      <p:pic>
        <p:nvPicPr>
          <p:cNvPr id="30725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979488"/>
            <a:ext cx="27717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b="1" smtClean="0">
                <a:latin typeface="Calibri" pitchFamily="34" charset="0"/>
              </a:rPr>
              <a:t>Kettő az egyben című film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 smtClean="0"/>
              <a:t>JÓL-LÉT Közhasznú Alapítvány</a:t>
            </a:r>
            <a:endParaRPr lang="hu-HU" altLang="en-US"/>
          </a:p>
        </p:txBody>
      </p:sp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39941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>
                <a:latin typeface="Calibri" pitchFamily="34" charset="0"/>
              </a:rPr>
              <a:t>Szerepelvárások – tradicionális nemi szerepek</a:t>
            </a:r>
          </a:p>
        </p:txBody>
      </p:sp>
      <p:sp>
        <p:nvSpPr>
          <p:cNvPr id="40962" name="Tartalom helye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038600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mtClean="0"/>
              <a:t>HR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</p:txBody>
      </p:sp>
      <p:sp>
        <p:nvSpPr>
          <p:cNvPr id="40963" name="Tartalom helye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98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mtClean="0"/>
              <a:t>Várandós munkavállalók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 smtClean="0"/>
              <a:t>JÓL-LÉT Közhasznú Alapítvány</a:t>
            </a:r>
            <a:endParaRPr lang="hu-HU" alt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113" y="1484313"/>
            <a:ext cx="2800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Diagram 2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3756025"/>
            <a:ext cx="28146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484313"/>
            <a:ext cx="2724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770313"/>
            <a:ext cx="272415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0971" name="Picture 6" descr="logojol-let2gábortól06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Bizonytalanság - szorongás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167062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>
                <a:solidFill>
                  <a:srgbClr val="F7940F"/>
                </a:solidFill>
              </a:rPr>
              <a:t>Anyagi bizonytalanság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>
                <a:solidFill>
                  <a:srgbClr val="F7940F"/>
                </a:solidFill>
              </a:rPr>
              <a:t>Munkába való visszatéréssel kapcsolatos bizonytalanság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>
                <a:solidFill>
                  <a:srgbClr val="F7940F"/>
                </a:solidFill>
              </a:rPr>
              <a:t>Vezetővel, munkatársakkal való kapcsolattartás, támogatás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 smtClean="0"/>
              <a:t>JÓL-LÉT Közhasznú Alapítvány</a:t>
            </a:r>
            <a:endParaRPr lang="hu-HU" altLang="en-US"/>
          </a:p>
        </p:txBody>
      </p:sp>
      <p:pic>
        <p:nvPicPr>
          <p:cNvPr id="6" name="Diagram 98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 b="-81"/>
          <a:stretch>
            <a:fillRect/>
          </a:stretch>
        </p:blipFill>
        <p:spPr>
          <a:xfrm>
            <a:off x="3203575" y="1628775"/>
            <a:ext cx="5478463" cy="4176713"/>
          </a:xfrm>
        </p:spPr>
      </p:pic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Motivációk a visszatérésre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F7940F"/>
                </a:solidFill>
              </a:rPr>
              <a:t>Gyermekvállalás – otthonlét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000" smtClean="0"/>
              <a:t>A munkától való távolmaradást befolyásoló tényezők: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F7940F"/>
                </a:solidFill>
              </a:rPr>
              <a:t>23%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mtClean="0"/>
              <a:t>anyagi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mtClean="0"/>
              <a:t>szempontok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F7940F"/>
                </a:solidFill>
              </a:rPr>
              <a:t>23%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mtClean="0"/>
              <a:t>karrier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>
                <a:solidFill>
                  <a:srgbClr val="F7940F"/>
                </a:solidFill>
              </a:rPr>
              <a:t>Visszatérés a munka erő-piacra</a:t>
            </a:r>
          </a:p>
          <a:p>
            <a:pPr eaLnBrk="1" hangingPunct="1">
              <a:defRPr/>
            </a:pPr>
            <a:endParaRPr lang="hu-HU" dirty="0"/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dirty="0"/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dirty="0"/>
          </a:p>
          <a:p>
            <a:pPr eaLnBrk="1" hangingPunct="1"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 dirty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3198813"/>
            <a:ext cx="4038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50" y="3198813"/>
            <a:ext cx="249555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3017" name="Picture 6" descr="logojol-let2gábortól0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>
                <a:latin typeface="Calibri" pitchFamily="34" charset="0"/>
              </a:rPr>
              <a:t>Szervezeti szintű stresszorok – vállalati kultúra és működés</a:t>
            </a:r>
          </a:p>
        </p:txBody>
      </p:sp>
      <p:sp>
        <p:nvSpPr>
          <p:cNvPr id="44034" name="Tartalom helye 3"/>
          <p:cNvSpPr>
            <a:spLocks noGrp="1"/>
          </p:cNvSpPr>
          <p:nvPr>
            <p:ph type="body" sz="half" idx="1"/>
          </p:nvPr>
        </p:nvSpPr>
        <p:spPr>
          <a:xfrm>
            <a:off x="468313" y="1562100"/>
            <a:ext cx="8229600" cy="24479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mtClean="0"/>
              <a:t>         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Várandósság mint érték</a:t>
            </a:r>
          </a:p>
          <a:p>
            <a:pPr eaLnBrk="1" hangingPunct="1"/>
            <a:r>
              <a:rPr lang="hu-HU" smtClean="0"/>
              <a:t>Vezetői szemlélet és érintettség</a:t>
            </a:r>
          </a:p>
          <a:p>
            <a:pPr eaLnBrk="1" hangingPunct="1"/>
            <a:r>
              <a:rPr lang="hu-HU" smtClean="0"/>
              <a:t>Együttműködés a várandósság  - otthonlét – visszatérés folyamata során</a:t>
            </a:r>
          </a:p>
          <a:p>
            <a:pPr eaLnBrk="1" hangingPunct="1"/>
            <a:endParaRPr lang="hu-HU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 smtClean="0"/>
              <a:t>JÓL-LÉT Közhasznú Alapítvány</a:t>
            </a:r>
            <a:endParaRPr lang="hu-HU" altLang="en-US"/>
          </a:p>
        </p:txBody>
      </p:sp>
      <p:pic>
        <p:nvPicPr>
          <p:cNvPr id="79877" name="Diagram 29"/>
          <p:cNvPicPr>
            <a:picLocks noChangeArrowheads="1"/>
          </p:cNvPicPr>
          <p:nvPr/>
        </p:nvPicPr>
        <p:blipFill>
          <a:blip r:embed="rId2" cstate="print"/>
          <a:srcRect b="-23"/>
          <a:stretch>
            <a:fillRect/>
          </a:stretch>
        </p:blipFill>
        <p:spPr bwMode="auto">
          <a:xfrm>
            <a:off x="928688" y="1546225"/>
            <a:ext cx="28146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546225"/>
            <a:ext cx="2962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4041" name="Picture 6" descr="logojol-let2gábortól0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 dirty="0">
              <a:solidFill>
                <a:schemeClr val="tx1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Együttműködés </a:t>
            </a:r>
            <a:endParaRPr lang="hu-H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45059" name="Diagram 59"/>
          <p:cNvPicPr>
            <a:picLocks noGrp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125538"/>
            <a:ext cx="4475163" cy="2189162"/>
          </a:xfrm>
        </p:spPr>
      </p:pic>
      <p:pic>
        <p:nvPicPr>
          <p:cNvPr id="45060" name="Diagram 51"/>
          <p:cNvPicPr>
            <a:picLocks noGrp="1" noChangeArrowheads="1"/>
          </p:cNvPicPr>
          <p:nvPr>
            <p:ph sz="half" idx="2"/>
          </p:nvPr>
        </p:nvPicPr>
        <p:blipFill>
          <a:blip r:embed="rId3" cstate="print"/>
          <a:srcRect b="-117"/>
          <a:stretch>
            <a:fillRect/>
          </a:stretch>
        </p:blipFill>
        <p:spPr>
          <a:xfrm>
            <a:off x="2124075" y="3284538"/>
            <a:ext cx="4513263" cy="2189162"/>
          </a:xfrm>
        </p:spPr>
      </p:pic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5063" name="Picture 6" descr="logojol-let2gábortól0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Megküzdési technikák</a:t>
            </a:r>
          </a:p>
        </p:txBody>
      </p:sp>
      <p:sp>
        <p:nvSpPr>
          <p:cNvPr id="46082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46083" name="Tartalom helye 3"/>
          <p:cNvSpPr>
            <a:spLocks noGrp="1"/>
          </p:cNvSpPr>
          <p:nvPr>
            <p:ph sz="half" idx="2"/>
          </p:nvPr>
        </p:nvSpPr>
        <p:spPr>
          <a:xfrm>
            <a:off x="457200" y="4941888"/>
            <a:ext cx="8229600" cy="11890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hu-HU" b="1" dirty="0" smtClean="0">
                <a:solidFill>
                  <a:srgbClr val="F7940F"/>
                </a:solidFill>
              </a:rPr>
              <a:t>Régi, megszokott sémák után új, praktikusabb, tudatosabb, preventívebb hozzáállás</a:t>
            </a:r>
            <a:endParaRPr lang="hu-HU" dirty="0" smtClean="0">
              <a:solidFill>
                <a:srgbClr val="F7940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 dirty="0"/>
          </a:p>
        </p:txBody>
      </p:sp>
      <p:sp>
        <p:nvSpPr>
          <p:cNvPr id="6" name="Lefelé nyíl feliratnak 5"/>
          <p:cNvSpPr/>
          <p:nvPr/>
        </p:nvSpPr>
        <p:spPr>
          <a:xfrm>
            <a:off x="539750" y="1700213"/>
            <a:ext cx="4032250" cy="324167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Egyéni megküzdés</a:t>
            </a:r>
          </a:p>
          <a:p>
            <a:pPr algn="ctr">
              <a:defRPr/>
            </a:pPr>
            <a:endParaRPr lang="hu-HU" b="1" dirty="0"/>
          </a:p>
          <a:p>
            <a:pPr algn="ctr">
              <a:defRPr/>
            </a:pPr>
            <a:r>
              <a:rPr lang="hu-HU" dirty="0"/>
              <a:t>Prioritások kialakítása</a:t>
            </a:r>
          </a:p>
          <a:p>
            <a:pPr algn="ctr">
              <a:defRPr/>
            </a:pPr>
            <a:r>
              <a:rPr lang="hu-HU" dirty="0"/>
              <a:t>Helyzet végiggondolása</a:t>
            </a:r>
          </a:p>
          <a:p>
            <a:pPr algn="ctr">
              <a:defRPr/>
            </a:pPr>
            <a:r>
              <a:rPr lang="hu-HU" dirty="0"/>
              <a:t>Családtaggal konzultál</a:t>
            </a:r>
          </a:p>
          <a:p>
            <a:pPr algn="ctr">
              <a:defRPr/>
            </a:pPr>
            <a:r>
              <a:rPr lang="hu-HU" dirty="0"/>
              <a:t>Vezetővel egyeztet – határidő módosítás</a:t>
            </a:r>
          </a:p>
          <a:p>
            <a:pPr algn="ctr">
              <a:defRPr/>
            </a:pPr>
            <a:r>
              <a:rPr lang="hu-HU" dirty="0"/>
              <a:t>Várandósság mentén átértékeli</a:t>
            </a:r>
          </a:p>
        </p:txBody>
      </p:sp>
      <p:sp>
        <p:nvSpPr>
          <p:cNvPr id="7" name="Lefelé nyíl feliratnak 6"/>
          <p:cNvSpPr/>
          <p:nvPr/>
        </p:nvSpPr>
        <p:spPr>
          <a:xfrm>
            <a:off x="4572000" y="1700213"/>
            <a:ext cx="3816350" cy="3241675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Csoportos megküzdés</a:t>
            </a:r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r>
              <a:rPr lang="hu-HU" dirty="0"/>
              <a:t>Közös minimum kialakítása – nincs kiabálás</a:t>
            </a:r>
          </a:p>
          <a:p>
            <a:pPr algn="ctr">
              <a:defRPr/>
            </a:pPr>
            <a:r>
              <a:rPr lang="hu-HU" dirty="0"/>
              <a:t>Egymástól tanult technikák – humor</a:t>
            </a:r>
          </a:p>
          <a:p>
            <a:pPr algn="ctr">
              <a:defRPr/>
            </a:pPr>
            <a:r>
              <a:rPr lang="hu-HU" dirty="0"/>
              <a:t>Csoportkohézió – visszajelzések</a:t>
            </a:r>
          </a:p>
          <a:p>
            <a:pPr algn="ctr">
              <a:defRPr/>
            </a:pPr>
            <a:r>
              <a:rPr lang="hu-HU" dirty="0"/>
              <a:t>Objektivitás, távolságtartás</a:t>
            </a:r>
          </a:p>
          <a:p>
            <a:pPr algn="ctr">
              <a:defRPr/>
            </a:pPr>
            <a:endParaRPr lang="hu-HU" dirty="0"/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6089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b="1" smtClean="0">
                <a:latin typeface="Calibri" pitchFamily="34" charset="0"/>
              </a:rPr>
              <a:t>A várandósság érték  </a:t>
            </a:r>
            <a:r>
              <a:rPr lang="hu-HU" smtClean="0">
                <a:latin typeface="Calibri" pitchFamily="34" charset="0"/>
              </a:rPr>
              <a:t>című  film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 smtClean="0"/>
              <a:t>JÓL-LÉT Közhasznú Alapítvány</a:t>
            </a:r>
            <a:endParaRPr lang="hu-HU" altLang="en-US"/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7109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>
                <a:latin typeface="Calibri" pitchFamily="34" charset="0"/>
              </a:rPr>
              <a:t>Lelki egészség – kockázatcsökkentés mint vállalati gyakorlat</a:t>
            </a:r>
          </a:p>
        </p:txBody>
      </p:sp>
      <p:sp>
        <p:nvSpPr>
          <p:cNvPr id="48130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hu-HU" sz="1800" smtClean="0"/>
          </a:p>
          <a:p>
            <a:pPr eaLnBrk="1" hangingPunct="1"/>
            <a:endParaRPr lang="hu-HU" sz="1800" smtClean="0"/>
          </a:p>
        </p:txBody>
      </p:sp>
      <p:sp>
        <p:nvSpPr>
          <p:cNvPr id="48131" name="Tartalom helye 3"/>
          <p:cNvSpPr>
            <a:spLocks noGrp="1"/>
          </p:cNvSpPr>
          <p:nvPr>
            <p:ph sz="half" idx="2"/>
          </p:nvPr>
        </p:nvSpPr>
        <p:spPr>
          <a:xfrm>
            <a:off x="457200" y="4868863"/>
            <a:ext cx="8229600" cy="1262062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hu-HU" sz="1600" smtClean="0"/>
          </a:p>
          <a:p>
            <a:pPr eaLnBrk="1" hangingPunct="1">
              <a:buFontTx/>
              <a:buChar char="-"/>
            </a:pPr>
            <a:r>
              <a:rPr lang="hu-HU" sz="2000" b="1" smtClean="0">
                <a:solidFill>
                  <a:srgbClr val="F7940F"/>
                </a:solidFill>
              </a:rPr>
              <a:t>A kisgyermekes munkavállalók számára kialakított programok RÉSZBEN reflektálnak a várandós munkavállalókat érő stresszorok csökkentésére.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32138" y="616585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hu-HU" altLang="en-US" smtClean="0"/>
              <a:t>JÓL-LÉT Közhasznú Alapítvány</a:t>
            </a:r>
            <a:endParaRPr lang="hu-HU" altLang="en-US"/>
          </a:p>
        </p:txBody>
      </p:sp>
      <p:sp>
        <p:nvSpPr>
          <p:cNvPr id="6" name="Lefelé nyíl feliratnak 5"/>
          <p:cNvSpPr/>
          <p:nvPr/>
        </p:nvSpPr>
        <p:spPr>
          <a:xfrm>
            <a:off x="323850" y="1555750"/>
            <a:ext cx="4464050" cy="331311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/>
              <a:t>Ami működik – 50%</a:t>
            </a:r>
          </a:p>
          <a:p>
            <a:pPr algn="ctr">
              <a:defRPr/>
            </a:pPr>
            <a:r>
              <a:rPr lang="hu-HU" sz="1400" dirty="0"/>
              <a:t>Anyavállalat rendszeres auditálás</a:t>
            </a:r>
          </a:p>
          <a:p>
            <a:pPr algn="ctr">
              <a:defRPr/>
            </a:pPr>
            <a:r>
              <a:rPr lang="hu-HU" sz="1400" dirty="0"/>
              <a:t>Vezetői képzési programok</a:t>
            </a:r>
          </a:p>
          <a:p>
            <a:pPr algn="ctr">
              <a:defRPr/>
            </a:pPr>
            <a:r>
              <a:rPr lang="hu-HU" sz="1400" dirty="0"/>
              <a:t>Belső komplex program alapján képzés, tájékoztatás, kampány</a:t>
            </a:r>
          </a:p>
          <a:p>
            <a:pPr algn="ctr">
              <a:defRPr/>
            </a:pPr>
            <a:r>
              <a:rPr lang="hu-HU" sz="1400" dirty="0"/>
              <a:t>Stressz iskola – és rendszeres tájékoztatás</a:t>
            </a:r>
          </a:p>
          <a:p>
            <a:pPr algn="ctr">
              <a:defRPr/>
            </a:pPr>
            <a:r>
              <a:rPr lang="hu-HU" sz="1400" dirty="0"/>
              <a:t>Anyacég értékrendszere mentén megközelítés</a:t>
            </a:r>
          </a:p>
          <a:p>
            <a:pPr algn="ctr">
              <a:defRPr/>
            </a:pPr>
            <a:r>
              <a:rPr lang="hu-HU" sz="1400" dirty="0"/>
              <a:t>Védőprogram még a törvény előtt </a:t>
            </a:r>
          </a:p>
          <a:p>
            <a:pPr algn="ctr">
              <a:defRPr/>
            </a:pPr>
            <a:r>
              <a:rPr lang="hu-HU" sz="1400" dirty="0"/>
              <a:t>Belső felmérés - akcióterv</a:t>
            </a:r>
          </a:p>
        </p:txBody>
      </p:sp>
      <p:sp>
        <p:nvSpPr>
          <p:cNvPr id="7" name="Lefelé nyíl feliratnak 6"/>
          <p:cNvSpPr/>
          <p:nvPr/>
        </p:nvSpPr>
        <p:spPr>
          <a:xfrm>
            <a:off x="4787900" y="1555750"/>
            <a:ext cx="4105275" cy="3313113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/>
              <a:t>Várandós – kisgyermekes szülők számára programok</a:t>
            </a:r>
          </a:p>
          <a:p>
            <a:pPr>
              <a:buFontTx/>
              <a:buChar char="-"/>
              <a:defRPr/>
            </a:pPr>
            <a:r>
              <a:rPr lang="hu-HU" sz="1600" dirty="0"/>
              <a:t>Kifejezetten várandós – kisgyermekes munkavállalókra vonatkozó </a:t>
            </a:r>
            <a:r>
              <a:rPr lang="hu-HU" sz="1600" dirty="0" err="1"/>
              <a:t>stresszcsökkentő</a:t>
            </a:r>
            <a:r>
              <a:rPr lang="hu-HU" sz="1600" dirty="0"/>
              <a:t> programok nincsenek</a:t>
            </a:r>
          </a:p>
          <a:p>
            <a:pPr>
              <a:buFontTx/>
              <a:buChar char="-"/>
              <a:defRPr/>
            </a:pPr>
            <a:r>
              <a:rPr lang="hu-HU" sz="1600" dirty="0"/>
              <a:t>Kisgyermekes szülők számára jellemző: kapcsolattartás otthonlét alatt és visszatérés atipikus lehetőségei – 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Kutatási eredmények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100" smtClean="0">
                <a:solidFill>
                  <a:srgbClr val="F7940F"/>
                </a:solidFill>
              </a:rPr>
              <a:t>A várandósság, mint érték hiányzik a cégek normaképzéséből.</a:t>
            </a:r>
          </a:p>
          <a:p>
            <a:pPr eaLnBrk="1" hangingPunct="1">
              <a:lnSpc>
                <a:spcPct val="90000"/>
              </a:lnSpc>
            </a:pPr>
            <a:r>
              <a:rPr lang="hu-HU" sz="2100" smtClean="0"/>
              <a:t>A várandós nők különböző cégkultúrákon belüli megítélése esetleges.</a:t>
            </a:r>
          </a:p>
          <a:p>
            <a:pPr eaLnBrk="1" hangingPunct="1">
              <a:lnSpc>
                <a:spcPct val="90000"/>
              </a:lnSpc>
            </a:pPr>
            <a:r>
              <a:rPr lang="hu-HU" sz="2100" smtClean="0">
                <a:solidFill>
                  <a:srgbClr val="F7940F"/>
                </a:solidFill>
              </a:rPr>
              <a:t>Rendszerszintű kismama program hiánya esetén a várandósság, mint probléma kerül a fókuszba: helyettesítés, erőforrás tervezés, esetleg átcsoportosítás kérdése, a toborzás költségei.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100" smtClean="0"/>
              <a:t>A stresszkezelés mellett legkevésbé kiálló csoport a felsővezetők köre.</a:t>
            </a:r>
          </a:p>
          <a:p>
            <a:pPr eaLnBrk="1" hangingPunct="1">
              <a:lnSpc>
                <a:spcPct val="90000"/>
              </a:lnSpc>
            </a:pPr>
            <a:r>
              <a:rPr lang="hu-HU" sz="2100" smtClean="0">
                <a:solidFill>
                  <a:srgbClr val="F7940F"/>
                </a:solidFill>
              </a:rPr>
              <a:t>Legnagyobb szükségét a középvezetői csoport és a beosztott kollégák éreznék</a:t>
            </a:r>
            <a:r>
              <a:rPr lang="hu-HU" sz="21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1800" b="1" smtClean="0"/>
              <a:t>Ugyan</a:t>
            </a:r>
            <a:r>
              <a:rPr lang="hu-HU" sz="1800" smtClean="0"/>
              <a:t> </a:t>
            </a:r>
            <a:r>
              <a:rPr lang="hu-HU" sz="1800" b="1" smtClean="0"/>
              <a:t>vannak intézkedések a munkahelyeken a munkabiztonsági kockázatok/expozíciók megszüntetése vagy csökkentése céljából, ez azonban leginkább kémiai, fizikai veszélyek és ártalmak minimalizálása vagy megszüntetése, és nem a pszichoszociális kockázatok csökkentése érdekében történnek.</a:t>
            </a:r>
            <a:endParaRPr lang="hu-HU" sz="1800" smtClean="0"/>
          </a:p>
          <a:p>
            <a:pPr eaLnBrk="1" hangingPunct="1">
              <a:lnSpc>
                <a:spcPct val="90000"/>
              </a:lnSpc>
            </a:pPr>
            <a:r>
              <a:rPr lang="hu-HU" sz="1800" smtClean="0"/>
              <a:t>.</a:t>
            </a:r>
          </a:p>
        </p:txBody>
      </p:sp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49158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5018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Misszió</a:t>
            </a:r>
            <a:r>
              <a:rPr lang="hu-HU" smtClean="0"/>
              <a:t>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600" b="1" smtClean="0">
                <a:latin typeface="Calibri" pitchFamily="34" charset="0"/>
              </a:rPr>
              <a:t>Jövőképünk </a:t>
            </a:r>
            <a:r>
              <a:rPr lang="hu-HU" sz="2600" smtClean="0">
                <a:latin typeface="Calibri" pitchFamily="34" charset="0"/>
              </a:rPr>
              <a:t>egy olyan társadalom, amelyben a nők és férfiak felismerik, hogy egyéni kiteljesedésük, jól-létük záloga a valódi egyenlőség.</a:t>
            </a:r>
            <a:endParaRPr lang="hu-HU" sz="2600" b="1" smtClean="0">
              <a:latin typeface="Calibri" pitchFamily="34" charset="0"/>
            </a:endParaRPr>
          </a:p>
          <a:p>
            <a:pPr eaLnBrk="1" hangingPunct="1"/>
            <a:r>
              <a:rPr lang="hu-HU" sz="2600" b="1" smtClean="0">
                <a:latin typeface="Calibri" pitchFamily="34" charset="0"/>
              </a:rPr>
              <a:t>A Jól-Lét Alapítvány küldetése</a:t>
            </a:r>
            <a:r>
              <a:rPr lang="hu-HU" sz="2600" smtClean="0">
                <a:latin typeface="Calibri" pitchFamily="34" charset="0"/>
              </a:rPr>
              <a:t>, hogy hozzájáruljunk a nők és férfiak egyenlőségén alapuló társadalomhoz.</a:t>
            </a:r>
          </a:p>
          <a:p>
            <a:pPr eaLnBrk="1" hangingPunct="1"/>
            <a:r>
              <a:rPr lang="hu-HU" sz="2600" smtClean="0">
                <a:latin typeface="Calibri" pitchFamily="34" charset="0"/>
              </a:rPr>
              <a:t>Azért dolgozunk, hogy minden nő és férfi azzá válhasson, akivé szeretne, ennek érdekében folytatjuk tudatformáló kampányainkat, nyújtjuk szakértői szolgáltatásainkat az egyének, munkáltatók és szakmapolitikai döntéshozók számára.</a:t>
            </a: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31748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z="2800" smtClean="0">
                <a:latin typeface="Calibri" pitchFamily="34" charset="0"/>
              </a:rPr>
              <a:t>Folyamat szemlélet – „Hogy mindene meglegyen”</a:t>
            </a:r>
            <a:br>
              <a:rPr lang="hu-HU" sz="2800" smtClean="0">
                <a:latin typeface="Calibri" pitchFamily="34" charset="0"/>
              </a:rPr>
            </a:br>
            <a:r>
              <a:rPr lang="hu-HU" sz="3800" smtClean="0"/>
              <a:t>„</a:t>
            </a:r>
          </a:p>
        </p:txBody>
      </p:sp>
      <p:sp>
        <p:nvSpPr>
          <p:cNvPr id="4" name="Téglalap 3"/>
          <p:cNvSpPr/>
          <p:nvPr/>
        </p:nvSpPr>
        <p:spPr>
          <a:xfrm>
            <a:off x="468313" y="1052513"/>
            <a:ext cx="2947987" cy="4968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017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040063"/>
            <a:ext cx="18161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3416300" y="1052513"/>
            <a:ext cx="2884488" cy="4968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018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71863" y="1701800"/>
            <a:ext cx="2773362" cy="1847850"/>
          </a:xfrm>
        </p:spPr>
      </p:pic>
      <p:sp>
        <p:nvSpPr>
          <p:cNvPr id="7" name="Téglalap 6"/>
          <p:cNvSpPr/>
          <p:nvPr/>
        </p:nvSpPr>
        <p:spPr>
          <a:xfrm>
            <a:off x="6300788" y="1052513"/>
            <a:ext cx="2843212" cy="4968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501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3536950"/>
            <a:ext cx="25860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Szövegdoboz 7"/>
          <p:cNvSpPr txBox="1">
            <a:spLocks noChangeArrowheads="1"/>
          </p:cNvSpPr>
          <p:nvPr/>
        </p:nvSpPr>
        <p:spPr bwMode="auto">
          <a:xfrm>
            <a:off x="1116013" y="1484313"/>
            <a:ext cx="181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/>
              <a:t>Várandósság</a:t>
            </a:r>
          </a:p>
        </p:txBody>
      </p:sp>
      <p:sp>
        <p:nvSpPr>
          <p:cNvPr id="50185" name="Szövegdoboz 8"/>
          <p:cNvSpPr txBox="1">
            <a:spLocks noChangeArrowheads="1"/>
          </p:cNvSpPr>
          <p:nvPr/>
        </p:nvSpPr>
        <p:spPr bwMode="auto">
          <a:xfrm>
            <a:off x="4140200" y="439896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/>
              <a:t>Otthonlét</a:t>
            </a:r>
          </a:p>
        </p:txBody>
      </p:sp>
      <p:sp>
        <p:nvSpPr>
          <p:cNvPr id="50186" name="Szövegdoboz 9"/>
          <p:cNvSpPr txBox="1">
            <a:spLocks noChangeArrowheads="1"/>
          </p:cNvSpPr>
          <p:nvPr/>
        </p:nvSpPr>
        <p:spPr bwMode="auto">
          <a:xfrm>
            <a:off x="6875463" y="1854200"/>
            <a:ext cx="165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/>
              <a:t>Visszatérés a munkaerő-piacra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51202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smtClean="0">
                <a:latin typeface="Calibri" pitchFamily="34" charset="0"/>
              </a:rPr>
              <a:t>Köszönöm a figyelmet</a:t>
            </a:r>
            <a:r>
              <a:rPr lang="hu-HU" smtClean="0"/>
              <a:t>.</a:t>
            </a:r>
          </a:p>
        </p:txBody>
      </p:sp>
      <p:sp>
        <p:nvSpPr>
          <p:cNvPr id="51203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F7940F"/>
                </a:solidFill>
              </a:rPr>
              <a:t>A Biztonságos várandósság – biztonságos munkahely program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F7940F"/>
                </a:solidFill>
              </a:rPr>
              <a:t>Nemzeti Munkaügyi Hivatal által a munkavédelmi bírságok felhasználása során nyújtott támogatásból valósult meg.</a:t>
            </a:r>
          </a:p>
        </p:txBody>
      </p:sp>
      <p:pic>
        <p:nvPicPr>
          <p:cNvPr id="51205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Együttműködő partnereink:</a:t>
            </a:r>
          </a:p>
        </p:txBody>
      </p:sp>
      <p:sp>
        <p:nvSpPr>
          <p:cNvPr id="52226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Ideocsoport – Kutatásvezető: Holecz Hajnalka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Intron Film Productions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Mars Magyarország,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Dorottya Udvar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</p:txBody>
      </p:sp>
      <p:sp>
        <p:nvSpPr>
          <p:cNvPr id="52227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F7940F"/>
                </a:solidFill>
              </a:rPr>
              <a:t>Külön köszönet: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Gelencsér Gábornak és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Molnár Kingának a filmpályázatok elbírálásában nyújtott segítségért.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Köteles Katalinnak a forgatási helyszín biztosításáért.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hu-HU" sz="24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hu-HU" sz="2400" smtClean="0"/>
              <a:t>A  filmszereplést vállaló önkénteseknek.</a:t>
            </a:r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52230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49950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Pályaújrakezdés – hogyan tovább?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hu-HU" smtClean="0">
                <a:latin typeface="Calibri" pitchFamily="34" charset="0"/>
              </a:rPr>
              <a:t>maguk választotta szünetet tartanak, vagy szünetre kényszerülnek a pályafutásukban,</a:t>
            </a:r>
          </a:p>
          <a:p>
            <a:pPr eaLnBrk="1" hangingPunct="1">
              <a:buFontTx/>
              <a:buChar char="-"/>
            </a:pPr>
            <a:r>
              <a:rPr lang="hu-HU" smtClean="0">
                <a:latin typeface="Calibri" pitchFamily="34" charset="0"/>
              </a:rPr>
              <a:t>ez a szünet kellően hosszúra nyúlik ahhoz, hogy munkába álláskor pályakezdőkre jellemző kihívásokkal szembesüljenek. </a:t>
            </a:r>
          </a:p>
          <a:p>
            <a:pPr eaLnBrk="1" hangingPunct="1">
              <a:buFontTx/>
              <a:buChar char="-"/>
            </a:pPr>
            <a:r>
              <a:rPr lang="hu-HU" smtClean="0">
                <a:latin typeface="Calibri" pitchFamily="34" charset="0"/>
              </a:rPr>
              <a:t>A nők esetében a gyermekvállalást munkaerő-piaci szempontból kísérő-követő jelenségre utal érzékletesen a „pályaújrakezdő” kifejezés. </a:t>
            </a:r>
          </a:p>
        </p:txBody>
      </p:sp>
      <p:pic>
        <p:nvPicPr>
          <p:cNvPr id="32771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Várandósság – érték?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200" smtClean="0">
                <a:latin typeface="Calibri" pitchFamily="34" charset="0"/>
              </a:rPr>
              <a:t>Biztonságos várandósság – biztonságos munkahely program - 2012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2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200" smtClean="0">
                <a:solidFill>
                  <a:srgbClr val="F7940F"/>
                </a:solidFill>
                <a:latin typeface="Calibri" pitchFamily="34" charset="0"/>
              </a:rPr>
              <a:t>Stresszkutatás</a:t>
            </a:r>
            <a:r>
              <a:rPr lang="hu-HU" sz="2200" smtClean="0">
                <a:latin typeface="Calibri" pitchFamily="34" charset="0"/>
              </a:rPr>
              <a:t> – 15 multinacionális nagyvállalat HR vezetői és várandós munkatársai részvételével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200" smtClean="0">
                <a:solidFill>
                  <a:srgbClr val="F7940F"/>
                </a:solidFill>
                <a:latin typeface="Calibri" pitchFamily="34" charset="0"/>
              </a:rPr>
              <a:t>Társadalmi célú filmek</a:t>
            </a:r>
            <a:r>
              <a:rPr lang="hu-HU" sz="2200" smtClean="0">
                <a:latin typeface="Calibri" pitchFamily="34" charset="0"/>
              </a:rPr>
              <a:t> – érzékenyítés, figyelemfelkeltés, tájékoztatás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200" smtClean="0">
                <a:solidFill>
                  <a:srgbClr val="F7940F"/>
                </a:solidFill>
                <a:latin typeface="Calibri" pitchFamily="34" charset="0"/>
              </a:rPr>
              <a:t>Tapasztalatátadás</a:t>
            </a:r>
            <a:r>
              <a:rPr lang="hu-HU" sz="2200" smtClean="0">
                <a:latin typeface="Calibri" pitchFamily="34" charset="0"/>
              </a:rPr>
              <a:t> – párbeszéd generálás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200" smtClean="0"/>
          </a:p>
        </p:txBody>
      </p:sp>
      <p:pic>
        <p:nvPicPr>
          <p:cNvPr id="33795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IMG_54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5200" y="1600200"/>
            <a:ext cx="3021013" cy="4530725"/>
          </a:xfrm>
        </p:spPr>
      </p:pic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Társadalmi háttér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F7940F"/>
                </a:solidFill>
              </a:rPr>
              <a:t>1. Minden </a:t>
            </a:r>
            <a:r>
              <a:rPr lang="hu-HU" sz="2000" dirty="0">
                <a:solidFill>
                  <a:srgbClr val="F7940F"/>
                </a:solidFill>
              </a:rPr>
              <a:t>negyedik európai polgár megtapasztal valamilyen lelki zavart élete során. </a:t>
            </a:r>
            <a:endParaRPr lang="hu-HU" sz="2000" dirty="0" smtClean="0">
              <a:solidFill>
                <a:srgbClr val="F7940F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→ pszicho szomatikus megbetegedések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→munka hatékonyság csökkenése, hiányzások, kiesés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→ hibázás esélye nő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→ összességében kihat a gazdasági hatékonyságra és termelékenységre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F7940F"/>
                </a:solidFill>
              </a:rPr>
              <a:t>2. A munka változó világa új kockázati tényezőket eredményez.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F7940F"/>
                </a:solidFill>
              </a:rPr>
              <a:t>3. Legerősebb motiváció a munkavédelmi szabályok betartására: jog.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u-HU" sz="14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>
                <a:solidFill>
                  <a:srgbClr val="F7940F"/>
                </a:solidFill>
              </a:rPr>
              <a:t>Nők a munka világában</a:t>
            </a:r>
          </a:p>
          <a:p>
            <a:pPr eaLnBrk="1" hangingPunct="1">
              <a:defRPr/>
            </a:pPr>
            <a:r>
              <a:rPr lang="hu-HU" dirty="0" err="1" smtClean="0"/>
              <a:t>Gender-gap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Időgazdálkodás</a:t>
            </a:r>
          </a:p>
          <a:p>
            <a:pPr eaLnBrk="1" hangingPunct="1">
              <a:defRPr/>
            </a:pPr>
            <a:r>
              <a:rPr lang="hu-HU" dirty="0" smtClean="0"/>
              <a:t>Szerepelvárások</a:t>
            </a:r>
          </a:p>
          <a:p>
            <a:pPr eaLnBrk="1" hangingPunct="1">
              <a:defRPr/>
            </a:pPr>
            <a:r>
              <a:rPr lang="hu-HU" dirty="0" smtClean="0"/>
              <a:t>Sztereotípiák</a:t>
            </a:r>
          </a:p>
          <a:p>
            <a:pPr eaLnBrk="1" hangingPunct="1">
              <a:defRPr/>
            </a:pPr>
            <a:r>
              <a:rPr lang="hu-HU" dirty="0" smtClean="0"/>
              <a:t>Elnőiesedett szakmák</a:t>
            </a:r>
          </a:p>
          <a:p>
            <a:pPr eaLnBrk="1" hangingPunct="1">
              <a:defRPr/>
            </a:pPr>
            <a:r>
              <a:rPr lang="hu-HU" dirty="0" smtClean="0"/>
              <a:t>Nők aránya a vezetőtestületekben</a:t>
            </a:r>
            <a:endParaRPr lang="hu-HU" dirty="0"/>
          </a:p>
        </p:txBody>
      </p:sp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34821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Várandósság és stressz – a hipotézis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/>
              <a:t>A várandós munkavállalók fokozottan ki vannak téve a </a:t>
            </a:r>
            <a:r>
              <a:rPr lang="hu-HU" dirty="0" err="1" smtClean="0"/>
              <a:t>stresszorok</a:t>
            </a:r>
            <a:r>
              <a:rPr lang="hu-HU" dirty="0" smtClean="0"/>
              <a:t> hatásának:</a:t>
            </a:r>
          </a:p>
          <a:p>
            <a:pPr eaLnBrk="1" hangingPunct="1">
              <a:defRPr/>
            </a:pPr>
            <a:r>
              <a:rPr lang="hu-HU" dirty="0" smtClean="0"/>
              <a:t>A munkaerő-piaci hátrányok már a várandósság időszakában kialakulnak</a:t>
            </a:r>
          </a:p>
          <a:p>
            <a:pPr eaLnBrk="1" hangingPunct="1">
              <a:defRPr/>
            </a:pPr>
            <a:r>
              <a:rPr lang="hu-HU" dirty="0" smtClean="0"/>
              <a:t>Bizonytalanság jellemző minden életterületen: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>
                <a:solidFill>
                  <a:srgbClr val="F7940F"/>
                </a:solidFill>
              </a:rPr>
              <a:t>→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7940F"/>
                </a:solidFill>
              </a:rPr>
              <a:t>Munkahely - munkaviszony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>
                <a:solidFill>
                  <a:srgbClr val="F7940F"/>
                </a:solidFill>
              </a:rPr>
              <a:t>→ Egészségügyi rendszer és egészségvédelem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>
                <a:solidFill>
                  <a:srgbClr val="F7940F"/>
                </a:solidFill>
              </a:rPr>
              <a:t>→ Egyéni bizonytalansági tényezők</a:t>
            </a:r>
            <a:endParaRPr lang="hu-HU" dirty="0">
              <a:solidFill>
                <a:srgbClr val="F7940F"/>
              </a:solidFill>
            </a:endParaRP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35844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</a:rPr>
              <a:t>A kutatás módszertana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/>
              <a:t>15 multinacionális és nagyvállalat bevonása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u-H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smtClean="0"/>
              <a:t>15 HR vezető és 15 fő várandós munkavállaló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eaLnBrk="1" hangingPunct="1">
              <a:buFontTx/>
              <a:buChar char="-"/>
              <a:defRPr/>
            </a:pPr>
            <a:r>
              <a:rPr lang="hu-HU" dirty="0" smtClean="0"/>
              <a:t>Kérdőív</a:t>
            </a:r>
          </a:p>
          <a:p>
            <a:pPr eaLnBrk="1" hangingPunct="1">
              <a:buFontTx/>
              <a:buChar char="-"/>
              <a:defRPr/>
            </a:pPr>
            <a:r>
              <a:rPr lang="hu-HU" dirty="0" smtClean="0"/>
              <a:t>Strukturált interjú</a:t>
            </a:r>
            <a:endParaRPr lang="hu-HU" dirty="0"/>
          </a:p>
        </p:txBody>
      </p:sp>
      <p:sp>
        <p:nvSpPr>
          <p:cNvPr id="36867" name="Tartalom helye 4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98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hu-HU" sz="2000" smtClean="0"/>
          </a:p>
          <a:p>
            <a:pPr marL="0" indent="0" eaLnBrk="1" hangingPunct="1">
              <a:buFont typeface="Wingdings" pitchFamily="2" charset="2"/>
              <a:buNone/>
            </a:pPr>
            <a:endParaRPr lang="hu-HU" smtClean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435600" y="476250"/>
          <a:ext cx="2760663" cy="5943600"/>
        </p:xfrm>
        <a:graphic>
          <a:graphicData uri="http://schemas.openxmlformats.org/drawingml/2006/table">
            <a:tbl>
              <a:tblPr/>
              <a:tblGrid>
                <a:gridCol w="27606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Kutatásban részt vett cégek:</a:t>
                      </a: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Budapest Bank Nyrt.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Magyar Telekom Nyrt.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UPC Kft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Magyar Posta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DM-Drogerie Markt Kft.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Magyarországi Volksbank Zrt.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TESCO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Grundfos Kft.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ALCOA-Köfém Kft.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Swicon – Tredis Kft.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IT Services Hungary Kft-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Állami Autópálya Kezelő Zrt.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AVON Hungary Cosmetics Kft.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Opten Kft.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pitchFamily="34" charset="0"/>
                        </a:rPr>
                        <a:t>Invitel Távközlési Szolgáltató Zrt.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</a:tbl>
          </a:graphicData>
        </a:graphic>
      </p:graphicFrame>
      <p:sp>
        <p:nvSpPr>
          <p:cNvPr id="36904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36905" name="Picture 6" descr="logojol-let2gábortól0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>
                <a:latin typeface="Calibri" pitchFamily="34" charset="0"/>
              </a:rPr>
              <a:t>Szervezetben betöltött szerepekkel kapcsolatos stresszorok – </a:t>
            </a:r>
            <a:r>
              <a:rPr lang="hu-HU" sz="3600" b="1" smtClean="0">
                <a:latin typeface="Calibri" pitchFamily="34" charset="0"/>
              </a:rPr>
              <a:t>egyéni szinten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Várandósság bejelentése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Szerepelvárások</a:t>
            </a:r>
          </a:p>
          <a:p>
            <a:pPr eaLnBrk="1" hangingPunct="1">
              <a:buFontTx/>
              <a:buChar char="-"/>
              <a:defRPr/>
            </a:pPr>
            <a:r>
              <a:rPr lang="hu-HU" sz="2000" dirty="0" smtClean="0"/>
              <a:t>Helytállás a munkában és otthon</a:t>
            </a:r>
          </a:p>
          <a:p>
            <a:pPr eaLnBrk="1" hangingPunct="1">
              <a:buFontTx/>
              <a:buChar char="-"/>
              <a:defRPr/>
            </a:pPr>
            <a:r>
              <a:rPr lang="hu-HU" sz="2000" dirty="0" smtClean="0"/>
              <a:t>Szülői szerepekkel kapcsolatos sztereotípiák</a:t>
            </a:r>
          </a:p>
          <a:p>
            <a:pPr eaLnBrk="1" hangingPunct="1">
              <a:buFontTx/>
              <a:buChar char="-"/>
              <a:defRPr/>
            </a:pPr>
            <a:r>
              <a:rPr lang="hu-HU" sz="2000" dirty="0" smtClean="0"/>
              <a:t>Anyaság és karrier megítélése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Szorongás, bizonytalanság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Munkahelyi helytállás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Motivációk  - a visszatérés tervezése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2000" dirty="0" smtClean="0"/>
              <a:t>A munkakörnyezetre, munkafolyamatokra gyakorolt befolyás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eaLnBrk="1" hangingPunct="1">
              <a:buFontTx/>
              <a:buChar char="-"/>
              <a:defRPr/>
            </a:pPr>
            <a:endParaRPr lang="hu-HU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3038" y="2636838"/>
            <a:ext cx="3063875" cy="2376487"/>
          </a:xfrm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37894" name="Picture 6" descr="logojol-let2gábortól0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en-US" dirty="0"/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510462" cy="1139825"/>
          </a:xfrm>
        </p:spPr>
        <p:txBody>
          <a:bodyPr/>
          <a:lstStyle/>
          <a:p>
            <a:pPr eaLnBrk="1" hangingPunct="1"/>
            <a:r>
              <a:rPr lang="hu-HU" sz="2800" smtClean="0">
                <a:solidFill>
                  <a:srgbClr val="00B050"/>
                </a:solidFill>
                <a:latin typeface="Arial" pitchFamily="34" charset="0"/>
              </a:rPr>
              <a:t>Szerepelvárások és követelmények</a:t>
            </a:r>
          </a:p>
        </p:txBody>
      </p:sp>
      <p:pic>
        <p:nvPicPr>
          <p:cNvPr id="38915" name="Diagram 15"/>
          <p:cNvPicPr>
            <a:picLocks noGrp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781300"/>
            <a:ext cx="2816225" cy="2273300"/>
          </a:xfrm>
        </p:spPr>
      </p:pic>
      <p:sp>
        <p:nvSpPr>
          <p:cNvPr id="38916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600" b="1" i="1" smtClean="0">
                <a:solidFill>
                  <a:srgbClr val="0C0660"/>
                </a:solidFill>
              </a:rPr>
              <a:t>Érzése szerint könnyebb vagy nehezebb lett a munkahelyi helyzete mióta várandós? </a:t>
            </a:r>
          </a:p>
          <a:p>
            <a:pPr eaLnBrk="1" hangingPunct="1">
              <a:buFont typeface="Wingdings" pitchFamily="2" charset="2"/>
              <a:buNone/>
            </a:pPr>
            <a:endParaRPr lang="hu-HU" sz="2600" b="1" i="1" smtClean="0">
              <a:solidFill>
                <a:srgbClr val="0C06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sz="2600" b="1" i="1" smtClean="0">
                <a:solidFill>
                  <a:srgbClr val="0C0660"/>
                </a:solidFill>
              </a:rPr>
              <a:t>Említések: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600" b="1" i="1" smtClean="0">
                <a:solidFill>
                  <a:srgbClr val="0C0660"/>
                </a:solidFill>
              </a:rPr>
              <a:t>jobb:1	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600" b="1" i="1" smtClean="0">
                <a:solidFill>
                  <a:srgbClr val="0C0660"/>
                </a:solidFill>
              </a:rPr>
              <a:t>nem változott:7	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600" b="1" i="1" smtClean="0">
                <a:solidFill>
                  <a:srgbClr val="0C0660"/>
                </a:solidFill>
              </a:rPr>
              <a:t>rosszabb:7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8675688" y="0"/>
            <a:ext cx="468312" cy="6858000"/>
          </a:xfrm>
          <a:prstGeom prst="rect">
            <a:avLst/>
          </a:prstGeom>
          <a:solidFill>
            <a:srgbClr val="F7940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38919" name="Picture 6" descr="logojol-let2gábortól0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57888"/>
            <a:ext cx="7921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946</TotalTime>
  <Words>783</Words>
  <Application>Microsoft Office PowerPoint</Application>
  <PresentationFormat>Diavetítés a képernyőre (4:3 oldalarány)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29" baseType="lpstr">
      <vt:lpstr>Arial</vt:lpstr>
      <vt:lpstr>Garamond</vt:lpstr>
      <vt:lpstr>Wingdings</vt:lpstr>
      <vt:lpstr>Calibri</vt:lpstr>
      <vt:lpstr>Century Schoolbook</vt:lpstr>
      <vt:lpstr>Sarkos</vt:lpstr>
      <vt:lpstr>1_Sarkos</vt:lpstr>
      <vt:lpstr>Biztonságos várandósság – biztonság munkahely</vt:lpstr>
      <vt:lpstr>Misszió </vt:lpstr>
      <vt:lpstr>Pályaújrakezdés – hogyan tovább?</vt:lpstr>
      <vt:lpstr>Várandósság – érték?</vt:lpstr>
      <vt:lpstr>Társadalmi háttér</vt:lpstr>
      <vt:lpstr>Várandósság és stressz – a hipotézis</vt:lpstr>
      <vt:lpstr>A kutatás módszertana</vt:lpstr>
      <vt:lpstr>Szervezetben betöltött szerepekkel kapcsolatos stresszorok – egyéni szinten</vt:lpstr>
      <vt:lpstr>Szerepelvárások és követelmények</vt:lpstr>
      <vt:lpstr>Kettő az egyben című film</vt:lpstr>
      <vt:lpstr>Szerepelvárások – tradicionális nemi szerepek</vt:lpstr>
      <vt:lpstr>Bizonytalanság - szorongás</vt:lpstr>
      <vt:lpstr>Motivációk a visszatérésre</vt:lpstr>
      <vt:lpstr>Szervezeti szintű stresszorok – vállalati kultúra és működés</vt:lpstr>
      <vt:lpstr>Együttműködés </vt:lpstr>
      <vt:lpstr>Megküzdési technikák</vt:lpstr>
      <vt:lpstr>A várandósság érték  című  film</vt:lpstr>
      <vt:lpstr>Lelki egészség – kockázatcsökkentés mint vállalati gyakorlat</vt:lpstr>
      <vt:lpstr>Kutatási eredmények</vt:lpstr>
      <vt:lpstr>Folyamat szemlélet – „Hogy mindene meglegyen” „</vt:lpstr>
      <vt:lpstr>Köszönöm a figyelmet.</vt:lpstr>
      <vt:lpstr>Együttműködő partnereink: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GYES menedzsment a tapasztalatok tükrében</dc:title>
  <dc:creator>Major Tímea</dc:creator>
  <cp:lastModifiedBy>Valued Acer Customer</cp:lastModifiedBy>
  <cp:revision>70</cp:revision>
  <dcterms:created xsi:type="dcterms:W3CDTF">2012-05-22T18:30:54Z</dcterms:created>
  <dcterms:modified xsi:type="dcterms:W3CDTF">2012-11-26T20:40:10Z</dcterms:modified>
</cp:coreProperties>
</file>